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78" r:id="rId7"/>
    <p:sldId id="281" r:id="rId8"/>
    <p:sldId id="282" r:id="rId9"/>
    <p:sldId id="283" r:id="rId10"/>
    <p:sldId id="284" r:id="rId11"/>
    <p:sldId id="258" r:id="rId12"/>
    <p:sldId id="259" r:id="rId13"/>
    <p:sldId id="260" r:id="rId14"/>
    <p:sldId id="271" r:id="rId15"/>
    <p:sldId id="267" r:id="rId16"/>
    <p:sldId id="272" r:id="rId17"/>
    <p:sldId id="273" r:id="rId18"/>
    <p:sldId id="261" r:id="rId19"/>
    <p:sldId id="257" r:id="rId20"/>
    <p:sldId id="279" r:id="rId21"/>
    <p:sldId id="280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ED7D3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78086-142F-189F-F733-76A79DB12494}" v="208" dt="2022-02-24T05:08:50.938"/>
    <p1510:client id="{235BC7A9-001F-D6B5-E070-ABC0F2AC1C81}" v="8" dt="2022-02-23T08:33:00.536"/>
    <p1510:client id="{4F253680-D621-0712-3C18-2186283D424C}" v="1073" dt="2022-02-24T05:38:40.428"/>
    <p1510:client id="{6F29F890-649F-B746-0718-643B2AFE75AC}" v="1190" dt="2022-02-23T08:55:40.861"/>
    <p1510:client id="{711E74B0-3C0B-424C-8DAF-7374AA9F2B40}" v="807" dt="2022-02-24T05:42:31.963"/>
    <p1510:client id="{7C59416E-4EAF-C20D-D11A-2E9E9E2C4DDE}" v="1203" dt="2022-02-24T04:58:46.179"/>
    <p1510:client id="{88B7F8FE-B0DF-C83B-70F1-54FC246C1702}" v="1308" dt="2022-02-23T19:52:00.719"/>
    <p1510:client id="{D97FF886-8719-9B35-5346-2522387EA8D2}" v="1982" dt="2022-02-24T06:30:30.042"/>
    <p1510:client id="{EC7A71CF-3DDD-7557-BEAE-5B98F95EA191}" v="5182" dt="2022-02-24T06:30:53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8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380E-0B1E-4050-B459-9388FE772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4073A-66E5-4C85-9E29-92D1D1470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A92DC-7B8B-4A15-8417-3815B49F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25B0D-2117-4FA1-BA8C-D4B1B97C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3BEF4-1C5D-4DE3-B729-24B1F1BB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5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BF9A-158C-4983-BA6B-03FC6C1D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CC8A5-DC5B-4F40-83BB-E759FB8BD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7C69-2A32-47C0-9889-F3C237C5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366D3-A986-42E9-B33D-5CCB5884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68C05-F777-4C21-BC86-A71E5481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1C8C7-2774-452A-A3D2-BA37483F3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59FB-E644-42F7-BE13-27CD83B0A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245CB-3050-43FB-B2FD-7C1241E7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66B0-B56E-4596-9F55-644FD54F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5216-4A6D-4F9B-8B08-455F89DA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1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A0A6-EB19-4321-8079-D95F2D30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C0C8-EA46-4E84-8968-6A04507BC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61-41E8-45B9-BCED-15C4A188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FAF0-B1DA-4E64-B32A-47FA2AC7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DC1F6-BC67-4E94-9CEC-9EF2104A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8403-5DCF-4461-8993-98AED93E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51E3F-CC15-4EEA-ACAD-CFE34BBF8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907EE-C10E-4487-B506-03706A9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1A2B-4EDC-46BA-ACBC-1559C813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E966C-9615-46A2-A85D-72E7E0EA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F44B-DAC8-47A1-93E1-A0F02581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8762-5DAB-4A17-8F43-75DCD8BC7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935D7-7FED-4684-9ED6-0427C15A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56209-97F6-433F-B591-E9832C57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CF345-DD2D-4688-954C-042D5905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78B02-FC1D-4810-935D-46E15F5F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6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A89D-6ED8-465B-853A-B11C8295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1ED4-09B0-42C0-9DFC-8A72FC6A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4DD3D-B995-4C86-8E43-E8066D574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EAF6C-F02F-4CFC-8995-D0699FB08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A51CA-AE52-4284-ADDD-BDAE505C8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30461-DA53-4942-B220-A28F5082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7830B-C62C-4433-B4E9-79BCC22C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76684-C934-485F-BCD3-E7F87F7C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3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198F-89F1-4F7D-8A37-036AC1C7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BBFE5-AEE2-47B0-BA38-277DC41E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1F001-E755-47B7-8CB3-E6B2E0CE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E4D5E-7C68-428C-B9E3-3D9FC7E7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25829-F15C-4BE9-8314-CFF30875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2CB-5E18-4967-888E-707186F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3C3D-B5D9-4F31-944F-B1D7004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483D-10FF-4442-90A3-AC6B4A15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838A0-E66C-4C7C-BDF3-ADA9E3CA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1BC69-F8F3-4B7C-AD25-EFE49B2F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E0E17-93F5-499F-8938-EC74B679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73090-A627-43EE-AA2B-390F45DF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00E24-C8D9-4DF0-9256-E1F4182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6AF4-9CF4-48F4-8F98-A29CD40C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A0EAA-8302-473E-BEE0-C3A2B36E3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76C21-C4DF-4A01-97E5-1D96DE1B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23A82-9182-4B19-8E01-ED2D0C51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CE1ED-C43C-4BB1-803A-9A7972A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C11F5-509B-4ED6-BF71-9A970997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B7130-CABC-4659-9329-B41ADE12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C5161-04DB-4523-9009-23FAA73A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0ADAB-BD10-4F0C-991B-BFD8BED13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6B2-2B49-43FD-B240-9558B9FC0C4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41983-62F5-4817-938A-A0ADC60E0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1D58-8D1C-4244-8011-73828DFC3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E28516-99C9-4F5B-BA9A-30C3449B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" y="1333360"/>
            <a:ext cx="12032875" cy="3350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98AD5-D268-441E-B726-AF13798085D2}"/>
              </a:ext>
            </a:extLst>
          </p:cNvPr>
          <p:cNvSpPr txBox="1"/>
          <p:nvPr/>
        </p:nvSpPr>
        <p:spPr>
          <a:xfrm>
            <a:off x="83541" y="1336137"/>
            <a:ext cx="6435951" cy="646331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  <a:latin typeface="Rockwell"/>
              </a:rPr>
              <a:t>Concordia RPG</a:t>
            </a:r>
            <a:endParaRPr lang="en-US" sz="3600" b="1" dirty="0">
              <a:solidFill>
                <a:srgbClr val="FFC000"/>
              </a:solidFill>
              <a:latin typeface="Rockwell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880A-1C64-4829-BAB9-656736867A47}"/>
              </a:ext>
            </a:extLst>
          </p:cNvPr>
          <p:cNvSpPr txBox="1"/>
          <p:nvPr/>
        </p:nvSpPr>
        <p:spPr>
          <a:xfrm>
            <a:off x="2379356" y="4854433"/>
            <a:ext cx="70236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800000"/>
                </a:solidFill>
                <a:cs typeface="Calibri"/>
              </a:rPr>
              <a:t>CSC – 225 Fundamental Structures</a:t>
            </a:r>
            <a:endParaRPr lang="en-US"/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885F4BFC-8179-492C-A0C1-E76D3E5E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70" y="206955"/>
            <a:ext cx="6429935" cy="98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795093-FFFB-49BC-AC44-30467D28F2FE}"/>
              </a:ext>
            </a:extLst>
          </p:cNvPr>
          <p:cNvSpPr txBox="1"/>
          <p:nvPr/>
        </p:nvSpPr>
        <p:spPr>
          <a:xfrm>
            <a:off x="3613248" y="5607897"/>
            <a:ext cx="4754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latin typeface="Rockwell"/>
                <a:cs typeface="Calibri"/>
              </a:rPr>
              <a:t>Office          Heroes</a:t>
            </a:r>
          </a:p>
        </p:txBody>
      </p:sp>
      <p:pic>
        <p:nvPicPr>
          <p:cNvPr id="5" name="Graphic 7" descr="Hero Male outline">
            <a:extLst>
              <a:ext uri="{FF2B5EF4-FFF2-40B4-BE49-F238E27FC236}">
                <a16:creationId xmlns:a16="http://schemas.microsoft.com/office/drawing/2014/main" id="{AE426687-C643-4394-A03E-060454824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923" y="5381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7244D2-CAF5-497B-88A6-1762A2C4F5F3}"/>
              </a:ext>
            </a:extLst>
          </p:cNvPr>
          <p:cNvSpPr/>
          <p:nvPr/>
        </p:nvSpPr>
        <p:spPr>
          <a:xfrm>
            <a:off x="4776126" y="2631541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Campus Map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4DA90-8755-4A65-A31D-0C1695C36226}"/>
              </a:ext>
            </a:extLst>
          </p:cNvPr>
          <p:cNvSpPr/>
          <p:nvPr/>
        </p:nvSpPr>
        <p:spPr>
          <a:xfrm>
            <a:off x="4776125" y="348794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Google Map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5F9F-B35A-4ED3-B001-F4642E33F9E6}"/>
              </a:ext>
            </a:extLst>
          </p:cNvPr>
          <p:cNvSpPr/>
          <p:nvPr/>
        </p:nvSpPr>
        <p:spPr>
          <a:xfrm>
            <a:off x="4773198" y="4357842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Interactive Map</a:t>
            </a:r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96CAF-A8B0-49B9-9846-362D613F2509}"/>
              </a:ext>
            </a:extLst>
          </p:cNvPr>
          <p:cNvSpPr txBox="1"/>
          <p:nvPr/>
        </p:nvSpPr>
        <p:spPr>
          <a:xfrm>
            <a:off x="2763310" y="1714602"/>
            <a:ext cx="24435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Study Concordia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4E1A4-2460-4A89-8F20-F6157A2A6342}"/>
              </a:ext>
            </a:extLst>
          </p:cNvPr>
          <p:cNvSpPr txBox="1"/>
          <p:nvPr/>
        </p:nvSpPr>
        <p:spPr>
          <a:xfrm>
            <a:off x="9224317" y="2040614"/>
            <a:ext cx="2716472" cy="4247317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The Study Concordia button will prompt the following three options to study the map of Concordia.</a:t>
            </a:r>
          </a:p>
          <a:p>
            <a:pPr algn="just"/>
            <a:endParaRPr lang="en-US"/>
          </a:p>
          <a:p>
            <a:pPr algn="just"/>
            <a:r>
              <a:rPr lang="en-US" b="1">
                <a:solidFill>
                  <a:srgbClr val="FFD700"/>
                </a:solidFill>
                <a:cs typeface="Calibri"/>
              </a:rPr>
              <a:t>Component Descriptions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10   Campus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11 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Google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12 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Interactive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13  Back Button 2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E7A2-CE7C-449E-9A4E-C3B743B6D848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pic>
        <p:nvPicPr>
          <p:cNvPr id="4" name="Graphic 13" descr="Rewind outline">
            <a:extLst>
              <a:ext uri="{FF2B5EF4-FFF2-40B4-BE49-F238E27FC236}">
                <a16:creationId xmlns:a16="http://schemas.microsoft.com/office/drawing/2014/main" id="{EAFDE93E-EACE-4DEF-8193-84F3CA7C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1653" y="2635624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pic>
        <p:nvPicPr>
          <p:cNvPr id="9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CED4CDF-FAAE-4B76-A914-0871850F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282" y="1990164"/>
            <a:ext cx="2799230" cy="27992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028CE5-B08B-4656-817D-AE0CE44DBA13}"/>
              </a:ext>
            </a:extLst>
          </p:cNvPr>
          <p:cNvSpPr/>
          <p:nvPr/>
        </p:nvSpPr>
        <p:spPr>
          <a:xfrm>
            <a:off x="3263332" y="500718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Kernel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DB905-C7B4-4E78-B60D-AE5BBE9559AA}"/>
              </a:ext>
            </a:extLst>
          </p:cNvPr>
          <p:cNvSpPr/>
          <p:nvPr/>
        </p:nvSpPr>
        <p:spPr>
          <a:xfrm>
            <a:off x="6098419" y="500718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Niblet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82490-6E53-4CD6-A386-4DFAA4F25E49}"/>
              </a:ext>
            </a:extLst>
          </p:cNvPr>
          <p:cNvSpPr txBox="1"/>
          <p:nvPr/>
        </p:nvSpPr>
        <p:spPr>
          <a:xfrm>
            <a:off x="5575987" y="1333603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Choose your Character</a:t>
            </a:r>
          </a:p>
        </p:txBody>
      </p:sp>
      <p:pic>
        <p:nvPicPr>
          <p:cNvPr id="21" name="Picture 21" descr="A picture containing toy, clipart&#10;&#10;Description automatically generated">
            <a:extLst>
              <a:ext uri="{FF2B5EF4-FFF2-40B4-BE49-F238E27FC236}">
                <a16:creationId xmlns:a16="http://schemas.microsoft.com/office/drawing/2014/main" id="{2E4E8AEC-0BCC-478E-822F-69A5DDA8C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908" y="2346232"/>
            <a:ext cx="2647389" cy="2647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5FD21-1A80-4442-B5E3-B2255B6A0F1F}"/>
              </a:ext>
            </a:extLst>
          </p:cNvPr>
          <p:cNvSpPr txBox="1"/>
          <p:nvPr/>
        </p:nvSpPr>
        <p:spPr>
          <a:xfrm>
            <a:off x="9224317" y="2040614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solidFill>
                <a:srgbClr val="FFD700"/>
              </a:solidFill>
              <a:latin typeface="Calibri"/>
              <a:ea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This is the Q &amp; A page that has commonly asked questions  about where parts of Concordia are and how to get there?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  <a:endParaRPr lang="en-US" dirty="0"/>
          </a:p>
          <a:p>
            <a:pPr algn="just" rtl="0"/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 rtl="0"/>
            <a:r>
              <a:rPr lang="en-US" b="1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Component Descriptions</a:t>
            </a:r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 rtl="0"/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18   Kernel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19   </a:t>
            </a:r>
            <a:r>
              <a:rPr lang="en-US" dirty="0" err="1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Niblet</a:t>
            </a:r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 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20   Back Button 3</a:t>
            </a:r>
            <a:endParaRPr lang="en-US" dirty="0">
              <a:latin typeface="Calibri"/>
              <a:ea typeface="Segoe UI"/>
              <a:cs typeface="Segoe UI"/>
            </a:endParaRPr>
          </a:p>
          <a:p>
            <a:pPr algn="just"/>
            <a:endParaRPr lang="en-US" dirty="0">
              <a:solidFill>
                <a:srgbClr val="FFD700"/>
              </a:solidFill>
              <a:latin typeface="Calibri"/>
              <a:ea typeface="Segoe UI"/>
              <a:cs typeface="Segoe UI"/>
            </a:endParaRPr>
          </a:p>
          <a:p>
            <a:pPr algn="just"/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  <a:endParaRPr lang="en-US" dirty="0">
              <a:solidFill>
                <a:srgbClr val="FFD7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58BEF-B89F-4956-A6B1-E7BEFDA1C331}"/>
              </a:ext>
            </a:extLst>
          </p:cNvPr>
          <p:cNvSpPr txBox="1"/>
          <p:nvPr/>
        </p:nvSpPr>
        <p:spPr>
          <a:xfrm>
            <a:off x="9147714" y="1410864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pic>
        <p:nvPicPr>
          <p:cNvPr id="4" name="Graphic 13" descr="Rewind outline">
            <a:extLst>
              <a:ext uri="{FF2B5EF4-FFF2-40B4-BE49-F238E27FC236}">
                <a16:creationId xmlns:a16="http://schemas.microsoft.com/office/drawing/2014/main" id="{4F0F6E09-E76C-4DB3-BCC7-2ACA39EC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2859" y="2534770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5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2DD423-3854-4BFD-9025-1B83DD742FAE}"/>
              </a:ext>
            </a:extLst>
          </p:cNvPr>
          <p:cNvSpPr txBox="1"/>
          <p:nvPr/>
        </p:nvSpPr>
        <p:spPr>
          <a:xfrm>
            <a:off x="592378" y="1135606"/>
            <a:ext cx="2743200" cy="369332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  <a:cs typeface="Calibri"/>
              </a:rPr>
              <a:t>Take the Quiz!</a:t>
            </a:r>
          </a:p>
        </p:txBody>
      </p:sp>
      <p:pic>
        <p:nvPicPr>
          <p:cNvPr id="10" name="Picture 21" descr="A picture containing toy, clipart&#10;&#10;Description automatically generated">
            <a:extLst>
              <a:ext uri="{FF2B5EF4-FFF2-40B4-BE49-F238E27FC236}">
                <a16:creationId xmlns:a16="http://schemas.microsoft.com/office/drawing/2014/main" id="{F06D3805-1EB9-4C3C-81E7-14528E2C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24" y="2613883"/>
            <a:ext cx="1100976" cy="111218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7AFE376-37E4-47AE-A824-52C1A698B587}"/>
              </a:ext>
            </a:extLst>
          </p:cNvPr>
          <p:cNvSpPr/>
          <p:nvPr/>
        </p:nvSpPr>
        <p:spPr>
          <a:xfrm>
            <a:off x="5088008" y="1504938"/>
            <a:ext cx="1479175" cy="122144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800000"/>
                </a:solidFill>
                <a:cs typeface="Calibri"/>
              </a:rPr>
              <a:t>Hey, can you take me to the Business office?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FED3E-AB41-4E68-8DBA-6B7F6FA47A3B}"/>
              </a:ext>
            </a:extLst>
          </p:cNvPr>
          <p:cNvSpPr txBox="1"/>
          <p:nvPr/>
        </p:nvSpPr>
        <p:spPr>
          <a:xfrm>
            <a:off x="7402545" y="338048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0E1C2-B85E-4B43-AB06-6C3393FEC9DC}"/>
              </a:ext>
            </a:extLst>
          </p:cNvPr>
          <p:cNvSpPr txBox="1"/>
          <p:nvPr/>
        </p:nvSpPr>
        <p:spPr>
          <a:xfrm>
            <a:off x="7474431" y="821532"/>
            <a:ext cx="3979785" cy="3139321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  </a:t>
            </a:r>
            <a:r>
              <a:rPr lang="en-US" dirty="0">
                <a:solidFill>
                  <a:srgbClr val="FFD700"/>
                </a:solidFill>
                <a:cs typeface="Calibri"/>
              </a:rPr>
              <a:t>  </a:t>
            </a:r>
            <a:endParaRPr lang="en-US" dirty="0"/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This is a rough view of the how the game is supposed to look like. The user takes the mission the </a:t>
            </a:r>
            <a:r>
              <a:rPr lang="en-US" dirty="0" err="1">
                <a:solidFill>
                  <a:srgbClr val="FFD700"/>
                </a:solidFill>
                <a:cs typeface="Calibri"/>
              </a:rPr>
              <a:t>niblet</a:t>
            </a:r>
            <a:r>
              <a:rPr lang="en-US" dirty="0">
                <a:solidFill>
                  <a:srgbClr val="FFD700"/>
                </a:solidFill>
                <a:cs typeface="Calibri"/>
              </a:rPr>
              <a:t> gives him/her and executes as per the request.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D700"/>
                </a:solidFill>
                <a:cs typeface="Calibri"/>
              </a:rPr>
              <a:t>Component Descriptions</a:t>
            </a:r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21   Arrows</a:t>
            </a:r>
            <a:endParaRPr lang="en-US" dirty="0" err="1"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22   Quit Game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8562A2-CE50-4E74-802A-8629B9BB8DC6}"/>
              </a:ext>
            </a:extLst>
          </p:cNvPr>
          <p:cNvSpPr/>
          <p:nvPr/>
        </p:nvSpPr>
        <p:spPr>
          <a:xfrm>
            <a:off x="896184" y="1582364"/>
            <a:ext cx="1364374" cy="4011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Quit Game</a:t>
            </a:r>
          </a:p>
        </p:txBody>
      </p:sp>
      <p:pic>
        <p:nvPicPr>
          <p:cNvPr id="8" name="Picture 7" descr="A picture containing text, clock, first-aid kit, sign&#10;&#10;Description automatically generated">
            <a:extLst>
              <a:ext uri="{FF2B5EF4-FFF2-40B4-BE49-F238E27FC236}">
                <a16:creationId xmlns:a16="http://schemas.microsoft.com/office/drawing/2014/main" id="{E430E608-8962-81C4-7210-61E8AF8A2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6" y="2060922"/>
            <a:ext cx="4554643" cy="45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7AFE376-37E4-47AE-A824-52C1A698B587}"/>
              </a:ext>
            </a:extLst>
          </p:cNvPr>
          <p:cNvSpPr/>
          <p:nvPr/>
        </p:nvSpPr>
        <p:spPr>
          <a:xfrm>
            <a:off x="4300047" y="512428"/>
            <a:ext cx="1479175" cy="122144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800000"/>
                </a:solidFill>
                <a:cs typeface="Calibri"/>
              </a:rPr>
              <a:t>Take me to the soccer field. They need me! </a:t>
            </a:r>
            <a:endParaRPr lang="en-US" dirty="0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A523511-3C09-4773-A1AA-703162D0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29" y="1952543"/>
            <a:ext cx="995083" cy="9950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95BD0A-9E7E-45AA-A82D-AEE61727734E}"/>
              </a:ext>
            </a:extLst>
          </p:cNvPr>
          <p:cNvCxnSpPr/>
          <p:nvPr/>
        </p:nvCxnSpPr>
        <p:spPr>
          <a:xfrm>
            <a:off x="149392" y="89234"/>
            <a:ext cx="0" cy="505326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B5DB7-A9B0-4B84-A8D4-B5849D657C44}"/>
              </a:ext>
            </a:extLst>
          </p:cNvPr>
          <p:cNvCxnSpPr>
            <a:cxnSpLocks/>
          </p:cNvCxnSpPr>
          <p:nvPr/>
        </p:nvCxnSpPr>
        <p:spPr>
          <a:xfrm flipH="1" flipV="1">
            <a:off x="149392" y="5132468"/>
            <a:ext cx="10026" cy="168442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17A5DE-E7B4-46CE-AC6F-733A9147ABC5}"/>
              </a:ext>
            </a:extLst>
          </p:cNvPr>
          <p:cNvCxnSpPr>
            <a:cxnSpLocks/>
          </p:cNvCxnSpPr>
          <p:nvPr/>
        </p:nvCxnSpPr>
        <p:spPr>
          <a:xfrm>
            <a:off x="149392" y="6816890"/>
            <a:ext cx="5113420" cy="0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00B4A-4B74-4BF2-A7FF-9D20CB537206}"/>
              </a:ext>
            </a:extLst>
          </p:cNvPr>
          <p:cNvCxnSpPr>
            <a:cxnSpLocks/>
          </p:cNvCxnSpPr>
          <p:nvPr/>
        </p:nvCxnSpPr>
        <p:spPr>
          <a:xfrm flipH="1" flipV="1">
            <a:off x="5302917" y="6786810"/>
            <a:ext cx="4842711" cy="2005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E33A0D-0072-493E-BE72-62A5D33CB123}"/>
              </a:ext>
            </a:extLst>
          </p:cNvPr>
          <p:cNvCxnSpPr>
            <a:cxnSpLocks/>
          </p:cNvCxnSpPr>
          <p:nvPr/>
        </p:nvCxnSpPr>
        <p:spPr>
          <a:xfrm>
            <a:off x="10135602" y="89234"/>
            <a:ext cx="0" cy="67276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EE48A3-1FC0-4B60-9299-EC1DCDF64D69}"/>
              </a:ext>
            </a:extLst>
          </p:cNvPr>
          <p:cNvCxnSpPr>
            <a:cxnSpLocks/>
          </p:cNvCxnSpPr>
          <p:nvPr/>
        </p:nvCxnSpPr>
        <p:spPr>
          <a:xfrm flipH="1" flipV="1">
            <a:off x="159418" y="69178"/>
            <a:ext cx="9966158" cy="6015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0AC0410E-5D05-0D59-53DF-4CD2E1A59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43" y="3546005"/>
            <a:ext cx="3235567" cy="3235567"/>
          </a:xfrm>
          <a:prstGeom prst="rect">
            <a:avLst/>
          </a:prstGeom>
        </p:spPr>
      </p:pic>
      <p:pic>
        <p:nvPicPr>
          <p:cNvPr id="20" name="Picture 1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27B011E-11A9-1FC2-D39A-F818E872E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19" y="1889610"/>
            <a:ext cx="4669481" cy="4669481"/>
          </a:xfrm>
          <a:prstGeom prst="rect">
            <a:avLst/>
          </a:prstGeom>
        </p:spPr>
      </p:pic>
      <p:pic>
        <p:nvPicPr>
          <p:cNvPr id="21" name="Picture 21" descr="A picture containing toy, clipart&#10;&#10;Description automatically generated">
            <a:extLst>
              <a:ext uri="{FF2B5EF4-FFF2-40B4-BE49-F238E27FC236}">
                <a16:creationId xmlns:a16="http://schemas.microsoft.com/office/drawing/2014/main" id="{4EB252C6-2629-BF59-311F-7AB571AF6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278" y="5029198"/>
            <a:ext cx="1100976" cy="1112182"/>
          </a:xfrm>
          <a:prstGeom prst="rect">
            <a:avLst/>
          </a:prstGeom>
        </p:spPr>
      </p:pic>
      <p:pic>
        <p:nvPicPr>
          <p:cNvPr id="22" name="Picture 21" descr="Diagram&#10;&#10;Description automatically generated with low confidence">
            <a:extLst>
              <a:ext uri="{FF2B5EF4-FFF2-40B4-BE49-F238E27FC236}">
                <a16:creationId xmlns:a16="http://schemas.microsoft.com/office/drawing/2014/main" id="{368A5CBA-058E-7390-75F9-063661978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5" y="99257"/>
            <a:ext cx="3416669" cy="34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082490-6E53-4CD6-A386-4DFAA4F25E49}"/>
              </a:ext>
            </a:extLst>
          </p:cNvPr>
          <p:cNvSpPr txBox="1"/>
          <p:nvPr/>
        </p:nvSpPr>
        <p:spPr>
          <a:xfrm>
            <a:off x="2740899" y="1367220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8C9B3-5E1B-4601-A485-A6CB6094AABE}"/>
              </a:ext>
            </a:extLst>
          </p:cNvPr>
          <p:cNvSpPr/>
          <p:nvPr/>
        </p:nvSpPr>
        <p:spPr>
          <a:xfrm>
            <a:off x="7210164" y="4443356"/>
            <a:ext cx="1375580" cy="434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Retake Quiz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6E331-D324-44F1-853E-9637AA4A9779}"/>
              </a:ext>
            </a:extLst>
          </p:cNvPr>
          <p:cNvSpPr/>
          <p:nvPr/>
        </p:nvSpPr>
        <p:spPr>
          <a:xfrm>
            <a:off x="7263480" y="5145432"/>
            <a:ext cx="1319550" cy="4347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7BC27-4C65-41ED-95EC-E40B17BB1986}"/>
              </a:ext>
            </a:extLst>
          </p:cNvPr>
          <p:cNvSpPr/>
          <p:nvPr/>
        </p:nvSpPr>
        <p:spPr>
          <a:xfrm>
            <a:off x="7214174" y="1476628"/>
            <a:ext cx="1364374" cy="4235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F2E69-9F51-4937-8CAB-6044BC134EB0}"/>
              </a:ext>
            </a:extLst>
          </p:cNvPr>
          <p:cNvSpPr txBox="1"/>
          <p:nvPr/>
        </p:nvSpPr>
        <p:spPr>
          <a:xfrm>
            <a:off x="3723408" y="2024690"/>
            <a:ext cx="4862103" cy="2308324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Score: 12/15</a:t>
            </a:r>
            <a:endParaRPr lang="en-US"/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Comments:  Great memory. You will not get lost around Concordia. 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Job Recommendation: Additionally, you should use this score and report it to  jobs like Student Ambassador or info desk.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ED780-C4DD-412C-9A39-BC7F3E535023}"/>
              </a:ext>
            </a:extLst>
          </p:cNvPr>
          <p:cNvSpPr txBox="1"/>
          <p:nvPr/>
        </p:nvSpPr>
        <p:spPr>
          <a:xfrm>
            <a:off x="9107609" y="909548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5B225-0D5E-4165-8328-BE3FB2ACF277}"/>
              </a:ext>
            </a:extLst>
          </p:cNvPr>
          <p:cNvSpPr txBox="1"/>
          <p:nvPr/>
        </p:nvSpPr>
        <p:spPr>
          <a:xfrm>
            <a:off x="9194238" y="1479140"/>
            <a:ext cx="2716472" cy="4247317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  </a:t>
            </a:r>
            <a:r>
              <a:rPr lang="en-US" dirty="0">
                <a:solidFill>
                  <a:srgbClr val="FFD700"/>
                </a:solidFill>
                <a:cs typeface="Calibri"/>
              </a:rPr>
              <a:t> </a:t>
            </a:r>
            <a:endParaRPr lang="en-US" dirty="0"/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This is the last page after the game ends. It describes the final assessment the user gets. The score and the comments as per the user's performance. 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D700"/>
                </a:solidFill>
                <a:ea typeface="+mn-lt"/>
                <a:cs typeface="+mn-lt"/>
              </a:rPr>
              <a:t>Component Description</a:t>
            </a:r>
            <a:endParaRPr lang="en-US" dirty="0">
              <a:ea typeface="+mn-lt"/>
              <a:cs typeface="+mn-lt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23 Retake Quiz</a:t>
            </a: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24 Report Score</a:t>
            </a: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25 Exit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pic>
        <p:nvPicPr>
          <p:cNvPr id="13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55571F-7A70-4896-B6A3-4329D2B4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32" y="2514320"/>
            <a:ext cx="1358714" cy="1358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818FF-E28B-4FE4-B800-860AE2B550E4}"/>
              </a:ext>
            </a:extLst>
          </p:cNvPr>
          <p:cNvSpPr/>
          <p:nvPr/>
        </p:nvSpPr>
        <p:spPr>
          <a:xfrm>
            <a:off x="5403303" y="4439463"/>
            <a:ext cx="1454021" cy="42354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Report Score</a:t>
            </a:r>
          </a:p>
        </p:txBody>
      </p:sp>
    </p:spTree>
    <p:extLst>
      <p:ext uri="{BB962C8B-B14F-4D97-AF65-F5344CB8AC3E}">
        <p14:creationId xmlns:p14="http://schemas.microsoft.com/office/powerpoint/2010/main" val="279043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7244D2-CAF5-497B-88A6-1762A2C4F5F3}"/>
              </a:ext>
            </a:extLst>
          </p:cNvPr>
          <p:cNvSpPr/>
          <p:nvPr/>
        </p:nvSpPr>
        <p:spPr>
          <a:xfrm>
            <a:off x="2719401" y="1145606"/>
            <a:ext cx="611773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Common Q&amp;A</a:t>
            </a:r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777CC-ACD7-4C99-8BF1-ACD9B5C85BB7}"/>
              </a:ext>
            </a:extLst>
          </p:cNvPr>
          <p:cNvSpPr txBox="1"/>
          <p:nvPr/>
        </p:nvSpPr>
        <p:spPr>
          <a:xfrm>
            <a:off x="2714879" y="2316043"/>
            <a:ext cx="6128367" cy="147732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With more than 120 areas of study to choose from, one-on-one research opportunities with faculty, and a nationally recognized study abroad program, Concordia is committed to preparing students to make a meaningful impact in our global society. </a:t>
            </a:r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0EC29-171C-4398-8A2B-A870CEB8CC5B}"/>
              </a:ext>
            </a:extLst>
          </p:cNvPr>
          <p:cNvSpPr txBox="1"/>
          <p:nvPr/>
        </p:nvSpPr>
        <p:spPr>
          <a:xfrm>
            <a:off x="2719137" y="1866900"/>
            <a:ext cx="4227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00000"/>
                </a:solidFill>
              </a:rPr>
              <a:t>Q: What</a:t>
            </a:r>
            <a:r>
              <a:rPr lang="en-US" b="1">
                <a:solidFill>
                  <a:srgbClr val="800000"/>
                </a:solidFill>
                <a:ea typeface="+mn-lt"/>
                <a:cs typeface="+mn-lt"/>
              </a:rPr>
              <a:t> is Concordia known for?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D0FB0-A3ED-44A5-BB22-73589910030C}"/>
              </a:ext>
            </a:extLst>
          </p:cNvPr>
          <p:cNvSpPr txBox="1"/>
          <p:nvPr/>
        </p:nvSpPr>
        <p:spPr>
          <a:xfrm>
            <a:off x="5496427" y="3862136"/>
            <a:ext cx="33347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ea typeface="+mn-lt"/>
                <a:cs typeface="+mn-lt"/>
              </a:rPr>
              <a:t>Learn more at: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u="sng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</a:t>
            </a:r>
            <a:r>
              <a:rPr lang="en-US" u="sng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concordiacollege.edu/about/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C28E-9E1F-4339-B919-078F6FB74BDA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E2F22-BD91-4614-A15C-D5C4AABAD756}"/>
              </a:ext>
            </a:extLst>
          </p:cNvPr>
          <p:cNvSpPr txBox="1"/>
          <p:nvPr/>
        </p:nvSpPr>
        <p:spPr>
          <a:xfrm>
            <a:off x="9224317" y="2040614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>
              <a:solidFill>
                <a:srgbClr val="FFD700"/>
              </a:solidFill>
              <a:latin typeface="Calibri"/>
              <a:ea typeface="Arial"/>
              <a:cs typeface="Arial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This is the Q &amp; A page that has commonly asked questions  about where parts of Concordia are and how to get there?</a:t>
            </a:r>
            <a:endParaRPr lang="en-US" dirty="0">
              <a:solidFill>
                <a:srgbClr val="FFD700"/>
              </a:solidFill>
              <a:cs typeface="Arial"/>
            </a:endParaRPr>
          </a:p>
          <a:p>
            <a:pPr algn="just" rtl="0"/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 rtl="0"/>
            <a:r>
              <a:rPr lang="en-US" b="1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Component Descriptions</a:t>
            </a:r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 rtl="0"/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14   Home Page</a:t>
            </a:r>
            <a:endParaRPr lang="en-US" dirty="0">
              <a:latin typeface="Calibri"/>
              <a:ea typeface="Arial"/>
              <a:cs typeface="Arial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15   Learn More</a:t>
            </a:r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16   Forward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17   Backward</a:t>
            </a:r>
            <a:endParaRPr lang="en-US" dirty="0">
              <a:latin typeface="Calibri"/>
              <a:ea typeface="Arial"/>
              <a:cs typeface="Arial"/>
            </a:endParaRPr>
          </a:p>
          <a:p>
            <a:pPr algn="just" rtl="0"/>
            <a:endParaRPr lang="en-US">
              <a:solidFill>
                <a:srgbClr val="FFD700"/>
              </a:solidFill>
              <a:latin typeface="Calibri"/>
              <a:ea typeface="Arial"/>
              <a:cs typeface="Arial"/>
            </a:endParaRPr>
          </a:p>
        </p:txBody>
      </p:sp>
      <p:pic>
        <p:nvPicPr>
          <p:cNvPr id="6" name="Graphic 13" descr="Rewind outline">
            <a:extLst>
              <a:ext uri="{FF2B5EF4-FFF2-40B4-BE49-F238E27FC236}">
                <a16:creationId xmlns:a16="http://schemas.microsoft.com/office/drawing/2014/main" id="{036FB8A6-4174-450D-9073-25AA21A8C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2006" y="4977653"/>
            <a:ext cx="533400" cy="510989"/>
          </a:xfrm>
          <a:prstGeom prst="rect">
            <a:avLst/>
          </a:prstGeom>
        </p:spPr>
      </p:pic>
      <p:pic>
        <p:nvPicPr>
          <p:cNvPr id="13" name="Graphic 13" descr="Rewind outline">
            <a:extLst>
              <a:ext uri="{FF2B5EF4-FFF2-40B4-BE49-F238E27FC236}">
                <a16:creationId xmlns:a16="http://schemas.microsoft.com/office/drawing/2014/main" id="{EB926024-E94C-4187-90CE-B18F87FC2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38564" y="4977652"/>
            <a:ext cx="533400" cy="510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18C161-B5A9-48BC-A8BF-53FA63D9DC29}"/>
              </a:ext>
            </a:extLst>
          </p:cNvPr>
          <p:cNvSpPr/>
          <p:nvPr/>
        </p:nvSpPr>
        <p:spPr>
          <a:xfrm>
            <a:off x="7404673" y="1835215"/>
            <a:ext cx="1364374" cy="4235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3881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F7A71C-7202-47B6-BBD4-A850C023E849}"/>
              </a:ext>
            </a:extLst>
          </p:cNvPr>
          <p:cNvSpPr txBox="1"/>
          <p:nvPr/>
        </p:nvSpPr>
        <p:spPr>
          <a:xfrm>
            <a:off x="644013" y="410496"/>
            <a:ext cx="2415354" cy="379770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</a:rPr>
              <a:t>Campus Map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37A0D20-5680-4946-A40E-D9B4813C6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6" t="67653" r="77964" b="21247"/>
          <a:stretch/>
        </p:blipFill>
        <p:spPr>
          <a:xfrm>
            <a:off x="6514440" y="1231232"/>
            <a:ext cx="1482680" cy="125286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6CA892F-438A-44D3-A8F7-89321F6A0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47" t="4757" r="5755" b="84778"/>
          <a:stretch/>
        </p:blipFill>
        <p:spPr>
          <a:xfrm>
            <a:off x="643689" y="1036887"/>
            <a:ext cx="2467227" cy="1033639"/>
          </a:xfrm>
          <a:prstGeom prst="rect">
            <a:avLst/>
          </a:prstGeom>
        </p:spPr>
      </p:pic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EF29200E-4946-4BD2-8F1C-F16D7A603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9" t="17212" r="65629" b="40971"/>
          <a:stretch/>
        </p:blipFill>
        <p:spPr>
          <a:xfrm>
            <a:off x="585453" y="2222875"/>
            <a:ext cx="2526916" cy="4130168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2842AF56-441C-4A58-86BC-5C2F50D9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4" t="26188" r="38922" b="56705"/>
          <a:stretch/>
        </p:blipFill>
        <p:spPr>
          <a:xfrm>
            <a:off x="9237776" y="304520"/>
            <a:ext cx="2004830" cy="1689624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831D2B98-0904-49D9-A7FB-ECD4AF90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3" t="59154" r="35329" b="3805"/>
          <a:stretch/>
        </p:blipFill>
        <p:spPr>
          <a:xfrm>
            <a:off x="6514441" y="2636235"/>
            <a:ext cx="2714870" cy="3658438"/>
          </a:xfrm>
          <a:prstGeom prst="rect">
            <a:avLst/>
          </a:prstGeom>
        </p:spPr>
      </p:pic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3898AA3F-9B1C-4D04-BFB4-3E66EA272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t="44984" r="55329" b="41077"/>
          <a:stretch/>
        </p:blipFill>
        <p:spPr>
          <a:xfrm>
            <a:off x="3309865" y="4195725"/>
            <a:ext cx="1482591" cy="2013472"/>
          </a:xfrm>
          <a:prstGeom prst="rect">
            <a:avLst/>
          </a:prstGeom>
        </p:spPr>
      </p:pic>
      <p:pic>
        <p:nvPicPr>
          <p:cNvPr id="7" name="Picture 11" descr="Diagram&#10;&#10;Description automatically generated">
            <a:extLst>
              <a:ext uri="{FF2B5EF4-FFF2-40B4-BE49-F238E27FC236}">
                <a16:creationId xmlns:a16="http://schemas.microsoft.com/office/drawing/2014/main" id="{CD6EE113-5823-46E6-AA80-356F0333A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57" t="16439" r="5709" b="44773"/>
          <a:stretch/>
        </p:blipFill>
        <p:spPr>
          <a:xfrm>
            <a:off x="9242612" y="1552997"/>
            <a:ext cx="2801316" cy="4869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A16272-E881-46E8-8418-50E0D0992E14}"/>
              </a:ext>
            </a:extLst>
          </p:cNvPr>
          <p:cNvSpPr txBox="1"/>
          <p:nvPr/>
        </p:nvSpPr>
        <p:spPr>
          <a:xfrm>
            <a:off x="3412660" y="558626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DC604-CE9D-4E91-AAF7-1EC0A8041999}"/>
              </a:ext>
            </a:extLst>
          </p:cNvPr>
          <p:cNvSpPr txBox="1"/>
          <p:nvPr/>
        </p:nvSpPr>
        <p:spPr>
          <a:xfrm>
            <a:off x="3308790" y="1148272"/>
            <a:ext cx="2967130" cy="2585323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This option is going to take the user to the Concordia campus map link and to provide a more exportable and user-friendly description of the map: text on hover, voice directions etc.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287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B5FC914-D71F-4DE0-92BA-F73CC7A86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29901"/>
              </p:ext>
            </p:extLst>
          </p:nvPr>
        </p:nvGraphicFramePr>
        <p:xfrm>
          <a:off x="459441" y="22411"/>
          <a:ext cx="11263662" cy="697566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60558">
                  <a:extLst>
                    <a:ext uri="{9D8B030D-6E8A-4147-A177-3AD203B41FA5}">
                      <a16:colId xmlns:a16="http://schemas.microsoft.com/office/drawing/2014/main" val="975455708"/>
                    </a:ext>
                  </a:extLst>
                </a:gridCol>
                <a:gridCol w="2063146">
                  <a:extLst>
                    <a:ext uri="{9D8B030D-6E8A-4147-A177-3AD203B41FA5}">
                      <a16:colId xmlns:a16="http://schemas.microsoft.com/office/drawing/2014/main" val="1471460039"/>
                    </a:ext>
                  </a:extLst>
                </a:gridCol>
                <a:gridCol w="7839958">
                  <a:extLst>
                    <a:ext uri="{9D8B030D-6E8A-4147-A177-3AD203B41FA5}">
                      <a16:colId xmlns:a16="http://schemas.microsoft.com/office/drawing/2014/main" val="636519410"/>
                    </a:ext>
                  </a:extLst>
                </a:gridCol>
              </a:tblGrid>
              <a:tr h="5193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rgbClr val="FFD700"/>
                          </a:solidFill>
                        </a:rPr>
                        <a:t>Component ID</a:t>
                      </a:r>
                      <a:endParaRPr lang="en-US" sz="1400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D700"/>
                          </a:solidFill>
                          <a:latin typeface="Calibri"/>
                        </a:rPr>
                        <a:t>Description</a:t>
                      </a:r>
                      <a:endParaRPr lang="en-US" dirty="0">
                        <a:solidFill>
                          <a:srgbClr val="FFD7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6345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Username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 put their Concordia Username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779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 put their Concordia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89617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Forget Password?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Click if the user forget their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1059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Sign In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Sign in to get the Home screen of the program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240843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Incorrect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Pop up when the user put the wrong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70509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06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Quiz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Choose the Character 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8055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07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Study Concordia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map options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92624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08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Common Q&amp;A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common Q&amp;A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9662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09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to the Log 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270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10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Campus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Campus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80156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Google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Google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479553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Interactive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Interactive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2130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 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86413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Home Page</a:t>
                      </a:r>
                      <a:endParaRPr lang="en-US" dirty="0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Home Screen</a:t>
                      </a:r>
                      <a:endParaRPr lang="en-US" dirty="0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89347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Learn More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Go to the Concordia 'About' Page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07319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Forward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Forward to the next Q&amp;A question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618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17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Backward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to the previous Q&amp;A question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6955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18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Kernel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Choose Kernel character for the quiz and take the user to the Quiz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173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19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>
                          <a:solidFill>
                            <a:srgbClr val="FFD700"/>
                          </a:solidFill>
                        </a:rPr>
                        <a:t>Niblet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Choose </a:t>
                      </a:r>
                      <a:r>
                        <a:rPr lang="en-US" dirty="0" err="1">
                          <a:solidFill>
                            <a:srgbClr val="FFD700"/>
                          </a:solidFill>
                        </a:rPr>
                        <a:t>Niblet</a:t>
                      </a: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 character for the quiz and take the user to the Quiz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5475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20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 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154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Arrows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Move the Character in the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88146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Quit Game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4369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Retake Quiz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Character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2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95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B5FC914-D71F-4DE0-92BA-F73CC7A86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341038"/>
              </p:ext>
            </p:extLst>
          </p:nvPr>
        </p:nvGraphicFramePr>
        <p:xfrm>
          <a:off x="560294" y="0"/>
          <a:ext cx="10983509" cy="914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26718">
                  <a:extLst>
                    <a:ext uri="{9D8B030D-6E8A-4147-A177-3AD203B41FA5}">
                      <a16:colId xmlns:a16="http://schemas.microsoft.com/office/drawing/2014/main" val="975455708"/>
                    </a:ext>
                  </a:extLst>
                </a:gridCol>
                <a:gridCol w="2011831">
                  <a:extLst>
                    <a:ext uri="{9D8B030D-6E8A-4147-A177-3AD203B41FA5}">
                      <a16:colId xmlns:a16="http://schemas.microsoft.com/office/drawing/2014/main" val="1471460039"/>
                    </a:ext>
                  </a:extLst>
                </a:gridCol>
                <a:gridCol w="7644960">
                  <a:extLst>
                    <a:ext uri="{9D8B030D-6E8A-4147-A177-3AD203B41FA5}">
                      <a16:colId xmlns:a16="http://schemas.microsoft.com/office/drawing/2014/main" val="636519410"/>
                    </a:ext>
                  </a:extLst>
                </a:gridCol>
              </a:tblGrid>
              <a:tr h="3422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FFD700"/>
                          </a:solidFill>
                        </a:rPr>
                        <a:t>Component ID</a:t>
                      </a:r>
                      <a:endParaRPr lang="en-US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D700"/>
                          </a:solidFill>
                          <a:latin typeface="Calibri"/>
                        </a:rPr>
                        <a:t>Description</a:t>
                      </a:r>
                      <a:endParaRPr lang="en-US">
                        <a:solidFill>
                          <a:srgbClr val="FFD7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6345"/>
                  </a:ext>
                </a:extLst>
              </a:tr>
              <a:tr h="26330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24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Report Score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Show the Results of the Quiz taken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7790"/>
                  </a:ext>
                </a:extLst>
              </a:tr>
              <a:tr h="26330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25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Exit</a:t>
                      </a:r>
                      <a:endParaRPr 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Exit the Program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8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2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AD5B1B2-5CD9-4CAC-A466-F16CBA68A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46" b="19126"/>
          <a:stretch/>
        </p:blipFill>
        <p:spPr>
          <a:xfrm>
            <a:off x="3096470" y="2646562"/>
            <a:ext cx="4130436" cy="3322314"/>
          </a:xfrm>
          <a:prstGeom prst="rect">
            <a:avLst/>
          </a:prstGeom>
        </p:spPr>
      </p:pic>
      <p:pic>
        <p:nvPicPr>
          <p:cNvPr id="13" name="Graphic 13" descr="Thought bubble outline">
            <a:extLst>
              <a:ext uri="{FF2B5EF4-FFF2-40B4-BE49-F238E27FC236}">
                <a16:creationId xmlns:a16="http://schemas.microsoft.com/office/drawing/2014/main" id="{7E94C0F4-DF8F-469A-B566-1A4EECA9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18" y="428065"/>
            <a:ext cx="3424517" cy="3413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596716-D3AE-4E9A-8E89-2F7F0BC3AB5E}"/>
              </a:ext>
            </a:extLst>
          </p:cNvPr>
          <p:cNvSpPr txBox="1"/>
          <p:nvPr/>
        </p:nvSpPr>
        <p:spPr>
          <a:xfrm>
            <a:off x="6091518" y="1306608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Questions &amp;</a:t>
            </a:r>
          </a:p>
          <a:p>
            <a:r>
              <a:rPr lang="en-US" sz="2400" b="1">
                <a:solidFill>
                  <a:srgbClr val="C00000"/>
                </a:solidFill>
                <a:cs typeface="Calibri"/>
              </a:rPr>
              <a:t>Suggestions?</a:t>
            </a:r>
          </a:p>
        </p:txBody>
      </p:sp>
    </p:spTree>
    <p:extLst>
      <p:ext uri="{BB962C8B-B14F-4D97-AF65-F5344CB8AC3E}">
        <p14:creationId xmlns:p14="http://schemas.microsoft.com/office/powerpoint/2010/main" val="1153574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4402B9-15A4-4025-8C63-EEBDBB025D9E}"/>
              </a:ext>
            </a:extLst>
          </p:cNvPr>
          <p:cNvSpPr txBox="1"/>
          <p:nvPr/>
        </p:nvSpPr>
        <p:spPr>
          <a:xfrm>
            <a:off x="835951" y="837121"/>
            <a:ext cx="4618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7D389-C63B-4CB5-A4F0-FB1619FCEB40}"/>
              </a:ext>
            </a:extLst>
          </p:cNvPr>
          <p:cNvSpPr txBox="1"/>
          <p:nvPr/>
        </p:nvSpPr>
        <p:spPr>
          <a:xfrm>
            <a:off x="835951" y="1483452"/>
            <a:ext cx="9002971" cy="5262979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solidFill>
                  <a:srgbClr val="FFD700"/>
                </a:solidFill>
                <a:cs typeface="Calibri"/>
              </a:rPr>
              <a:t>I. The purpose</a:t>
            </a:r>
            <a:endParaRPr lang="en-US" sz="2400" dirty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 sz="2400" b="1" dirty="0">
              <a:solidFill>
                <a:srgbClr val="FFD700"/>
              </a:solidFill>
              <a:cs typeface="Calibri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cs typeface="Calibri"/>
              </a:rPr>
              <a:t>To know more about Concordia College through a fun and an interactive game.</a:t>
            </a:r>
            <a:endParaRPr lang="en-US" sz="2400" dirty="0">
              <a:solidFill>
                <a:srgbClr val="FFD700"/>
              </a:solidFill>
              <a:ea typeface="+mn-lt"/>
              <a:cs typeface="+mn-lt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ea typeface="+mn-lt"/>
                <a:cs typeface="+mn-lt"/>
              </a:rPr>
              <a:t>Weather and COVID restrictions are not favorable for students to explore</a:t>
            </a:r>
            <a:endParaRPr lang="en-US" sz="2400" dirty="0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FFD700"/>
              </a:solidFill>
              <a:ea typeface="+mn-lt"/>
              <a:cs typeface="+mn-lt"/>
            </a:endParaRPr>
          </a:p>
          <a:p>
            <a:r>
              <a:rPr lang="en-US" sz="2400" b="1" dirty="0">
                <a:solidFill>
                  <a:srgbClr val="FFD700"/>
                </a:solidFill>
                <a:ea typeface="+mn-lt"/>
                <a:cs typeface="+mn-lt"/>
              </a:rPr>
              <a:t>II. Why is your project important?  Why is it relevant? 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solidFill>
                <a:srgbClr val="FFD7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ea typeface="+mn-lt"/>
                <a:cs typeface="+mn-lt"/>
              </a:rPr>
              <a:t>Covid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ea typeface="+mn-lt"/>
                <a:cs typeface="+mn-lt"/>
              </a:rPr>
              <a:t>Incoming Students and Freshmen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ea typeface="+mn-lt"/>
                <a:cs typeface="+mn-lt"/>
              </a:rPr>
              <a:t>Student Ambassadors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FFD700"/>
                </a:solidFill>
                <a:cs typeface="Calibri"/>
              </a:rPr>
              <a:t>To know more about Concordia Campus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69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78357" y="506358"/>
            <a:ext cx="6594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Work Performed So Far…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4"/>
            <a:ext cx="8924530" cy="4524315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 Even though our project is hard in a way we tried to make the map of Concordia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D700"/>
                </a:solidFill>
                <a:cs typeface="Calibri"/>
              </a:rPr>
              <a:t>JFrame</a:t>
            </a:r>
            <a:r>
              <a:rPr lang="en-US" sz="2400" b="1" dirty="0">
                <a:solidFill>
                  <a:srgbClr val="FFD700"/>
                </a:solidFill>
                <a:cs typeface="Calibri"/>
              </a:rPr>
              <a:t> Pages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Main page, Login, </a:t>
            </a:r>
            <a:r>
              <a:rPr lang="en-US" sz="2400" b="1" dirty="0" err="1">
                <a:solidFill>
                  <a:srgbClr val="FFD700"/>
                </a:solidFill>
                <a:cs typeface="Calibri"/>
              </a:rPr>
              <a:t>Niblet</a:t>
            </a:r>
            <a:r>
              <a:rPr lang="en-US" sz="2400" b="1" dirty="0">
                <a:solidFill>
                  <a:srgbClr val="FFD700"/>
                </a:solidFill>
                <a:cs typeface="Calibri"/>
              </a:rPr>
              <a:t>, Images.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Accounts.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D700"/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Maps and Quiz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Design own map for the quiz.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Transition from one map to another.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Complete Interactive Map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Quizzes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D700"/>
                </a:solidFill>
                <a:cs typeface="Calibri"/>
              </a:rPr>
              <a:t>Score Tracker</a:t>
            </a:r>
          </a:p>
        </p:txBody>
      </p:sp>
    </p:spTree>
    <p:extLst>
      <p:ext uri="{BB962C8B-B14F-4D97-AF65-F5344CB8AC3E}">
        <p14:creationId xmlns:p14="http://schemas.microsoft.com/office/powerpoint/2010/main" val="220545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78357" y="506358"/>
            <a:ext cx="6594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What has gone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4"/>
            <a:ext cx="8924530" cy="3539430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We realized its hard to accomplish such big idea or 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Connecting classes, methods and frames.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Making Use of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Jframes</a:t>
            </a:r>
            <a:r>
              <a:rPr lang="en-US" sz="2800" b="1" dirty="0">
                <a:solidFill>
                  <a:srgbClr val="FFD700"/>
                </a:solidFill>
                <a:cs typeface="Calibri"/>
              </a:rPr>
              <a:t>,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KeyEvents</a:t>
            </a:r>
            <a:r>
              <a:rPr lang="en-US" sz="2800" b="1" dirty="0">
                <a:solidFill>
                  <a:srgbClr val="FFD700"/>
                </a:solidFill>
                <a:cs typeface="Calibri"/>
              </a:rPr>
              <a:t>,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etc</a:t>
            </a:r>
            <a:r>
              <a:rPr lang="en-US" sz="2800" b="1" dirty="0">
                <a:solidFill>
                  <a:srgbClr val="FFD700"/>
                </a:solidFill>
                <a:cs typeface="Calibri"/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Moving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Niblet</a:t>
            </a:r>
            <a:endParaRPr lang="en-US" sz="2800" b="1" dirty="0">
              <a:solidFill>
                <a:srgbClr val="FFD700"/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Sense of working in group increased.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D700"/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3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78357" y="506358"/>
            <a:ext cx="6594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3"/>
            <a:ext cx="8770443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 The workload increased because one of our group member dropped the class.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The other challenge that we face was find the exact coordination(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x,y</a:t>
            </a:r>
            <a:r>
              <a:rPr lang="en-US" sz="2800" b="1" dirty="0">
                <a:solidFill>
                  <a:srgbClr val="FFD700"/>
                </a:solidFill>
                <a:cs typeface="Calibri"/>
              </a:rPr>
              <a:t>) for the between the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Jlabels</a:t>
            </a:r>
            <a:r>
              <a:rPr lang="en-US" sz="2800" b="1" dirty="0">
                <a:solidFill>
                  <a:srgbClr val="FFD700"/>
                </a:solidFill>
                <a:cs typeface="Calibri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Making borders for </a:t>
            </a:r>
            <a:r>
              <a:rPr lang="en-US" sz="2800" b="1" dirty="0" err="1">
                <a:solidFill>
                  <a:srgbClr val="FFD700"/>
                </a:solidFill>
                <a:cs typeface="Calibri"/>
              </a:rPr>
              <a:t>Niblet</a:t>
            </a:r>
            <a:endParaRPr lang="en-US" sz="2800" b="1" dirty="0">
              <a:solidFill>
                <a:srgbClr val="FFD700"/>
              </a:solidFill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Not good enough designs of maps and pages.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 Not Enough time.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D700"/>
                </a:solidFill>
                <a:cs typeface="Calibri"/>
              </a:rPr>
              <a:t>Very hard to be intricate with the elements of the maps and projects</a:t>
            </a:r>
          </a:p>
        </p:txBody>
      </p:sp>
    </p:spTree>
    <p:extLst>
      <p:ext uri="{BB962C8B-B14F-4D97-AF65-F5344CB8AC3E}">
        <p14:creationId xmlns:p14="http://schemas.microsoft.com/office/powerpoint/2010/main" val="173143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78357" y="506358"/>
            <a:ext cx="6594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Planning for the remaining work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4"/>
            <a:ext cx="8924530" cy="2677656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 We are planning to finish most of it functions during this summer.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 Make it more interactive for the user(design wise)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Making more buildings usable.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Inclusion of more interesting facts and stories on buildings.</a:t>
            </a:r>
          </a:p>
        </p:txBody>
      </p:sp>
    </p:spTree>
    <p:extLst>
      <p:ext uri="{BB962C8B-B14F-4D97-AF65-F5344CB8AC3E}">
        <p14:creationId xmlns:p14="http://schemas.microsoft.com/office/powerpoint/2010/main" val="423987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78357" y="506358"/>
            <a:ext cx="6594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800000"/>
                </a:solidFill>
                <a:cs typeface="Calibri"/>
              </a:rPr>
              <a:t>Conclusion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4"/>
            <a:ext cx="8924530" cy="2677656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 We believe this can determine whether a Cobber is familiar with the campus and buildings or not.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Hope you can learn more about the campus in a fun, interactive way.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D700"/>
                </a:solidFill>
                <a:cs typeface="Calibri"/>
              </a:rPr>
              <a:t>Over the semester, we are able to organize and create a structured project with plans/milestones.</a:t>
            </a:r>
          </a:p>
        </p:txBody>
      </p:sp>
    </p:spTree>
    <p:extLst>
      <p:ext uri="{BB962C8B-B14F-4D97-AF65-F5344CB8AC3E}">
        <p14:creationId xmlns:p14="http://schemas.microsoft.com/office/powerpoint/2010/main" val="63374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F4EC1F-5A08-4798-8758-FB97B1E4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955F76D-8560-454B-B09B-2FDFDA491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82" y="1238566"/>
            <a:ext cx="3247305" cy="949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F3F9EA-2971-4C09-A34C-038159F688BA}"/>
              </a:ext>
            </a:extLst>
          </p:cNvPr>
          <p:cNvSpPr txBox="1"/>
          <p:nvPr/>
        </p:nvSpPr>
        <p:spPr>
          <a:xfrm>
            <a:off x="5975715" y="414152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00000"/>
                </a:solidFill>
              </a:rPr>
              <a:t>Forget Password?</a:t>
            </a:r>
            <a:endParaRPr lang="en-US" sz="150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C5411E6-48A5-4533-86E3-46399371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63" y="5583382"/>
            <a:ext cx="6472989" cy="10073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FB7215-D7FB-49E4-8267-04B2A9097A5E}"/>
              </a:ext>
            </a:extLst>
          </p:cNvPr>
          <p:cNvSpPr/>
          <p:nvPr/>
        </p:nvSpPr>
        <p:spPr>
          <a:xfrm>
            <a:off x="6360285" y="4847357"/>
            <a:ext cx="1061816" cy="3675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Sign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14E31-F052-4E48-B512-ADC21AD37706}"/>
              </a:ext>
            </a:extLst>
          </p:cNvPr>
          <p:cNvSpPr txBox="1"/>
          <p:nvPr/>
        </p:nvSpPr>
        <p:spPr>
          <a:xfrm>
            <a:off x="3880214" y="2998520"/>
            <a:ext cx="139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Username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0A87-9F72-4BE0-A8C0-0CF87BD74E2A}"/>
              </a:ext>
            </a:extLst>
          </p:cNvPr>
          <p:cNvSpPr txBox="1"/>
          <p:nvPr/>
        </p:nvSpPr>
        <p:spPr>
          <a:xfrm>
            <a:off x="3910294" y="3509863"/>
            <a:ext cx="1369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Password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F1D3F0-6A4D-4AC7-8B47-5E1DF28BA866}"/>
              </a:ext>
            </a:extLst>
          </p:cNvPr>
          <p:cNvSpPr/>
          <p:nvPr/>
        </p:nvSpPr>
        <p:spPr>
          <a:xfrm>
            <a:off x="5109912" y="2994359"/>
            <a:ext cx="2205788" cy="370973"/>
          </a:xfrm>
          <a:prstGeom prst="round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AC1109-F18E-4F01-8541-7712EDA96D68}"/>
              </a:ext>
            </a:extLst>
          </p:cNvPr>
          <p:cNvSpPr/>
          <p:nvPr/>
        </p:nvSpPr>
        <p:spPr>
          <a:xfrm>
            <a:off x="5109912" y="3475622"/>
            <a:ext cx="2205788" cy="370973"/>
          </a:xfrm>
          <a:prstGeom prst="round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99AC2-C763-4A33-8549-ED1A89CD451D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3D8C-8E63-4249-BB8B-FBDC9C815E2C}"/>
              </a:ext>
            </a:extLst>
          </p:cNvPr>
          <p:cNvSpPr txBox="1"/>
          <p:nvPr/>
        </p:nvSpPr>
        <p:spPr>
          <a:xfrm>
            <a:off x="9184212" y="2000509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latin typeface="Calibri"/>
                <a:cs typeface="Calibri"/>
              </a:rPr>
              <a:t>This is the first page for the app that let's students log in with their appropriate identifications.</a:t>
            </a:r>
          </a:p>
          <a:p>
            <a:pPr algn="just"/>
            <a:endParaRPr lang="en-US">
              <a:cs typeface="Calibri"/>
            </a:endParaRPr>
          </a:p>
          <a:p>
            <a:pPr algn="just"/>
            <a:r>
              <a:rPr lang="en-US" b="1">
                <a:solidFill>
                  <a:srgbClr val="FFD700"/>
                </a:solidFill>
                <a:cs typeface="Calibri"/>
              </a:rPr>
              <a:t>Component Descriptions</a:t>
            </a:r>
            <a:endParaRPr lang="en-US" b="1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01   Username</a:t>
            </a: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02 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03 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Forgot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04 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Sign In </a:t>
            </a: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05 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Incorrect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23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70004-0374-4B41-A797-533F730FCCB8}"/>
              </a:ext>
            </a:extLst>
          </p:cNvPr>
          <p:cNvSpPr/>
          <p:nvPr/>
        </p:nvSpPr>
        <p:spPr>
          <a:xfrm>
            <a:off x="2536657" y="812131"/>
            <a:ext cx="6477002" cy="5775158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AE1272-24D1-4F09-B22E-FF135F9A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5504218"/>
            <a:ext cx="6483427" cy="1080419"/>
          </a:xfrm>
          <a:prstGeom prst="rect">
            <a:avLst/>
          </a:prstGeom>
        </p:spPr>
      </p:pic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F0CC56-1B97-4670-B7C5-5E31BA4B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4" y="810498"/>
            <a:ext cx="6472989" cy="480752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E7667AD-8BA8-44D5-9561-4FDFE384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226" y="875930"/>
            <a:ext cx="6472988" cy="1817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59659-FD84-49D9-9A6A-102B190CBD37}"/>
              </a:ext>
            </a:extLst>
          </p:cNvPr>
          <p:cNvSpPr/>
          <p:nvPr/>
        </p:nvSpPr>
        <p:spPr>
          <a:xfrm>
            <a:off x="4806205" y="4891632"/>
            <a:ext cx="1944132" cy="4577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Common Q&amp;A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828CC5-2055-46FB-830B-5996253CC652}"/>
              </a:ext>
            </a:extLst>
          </p:cNvPr>
          <p:cNvSpPr/>
          <p:nvPr/>
        </p:nvSpPr>
        <p:spPr>
          <a:xfrm>
            <a:off x="6253703" y="3856399"/>
            <a:ext cx="1910344" cy="5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Study Concordia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BEADC-183B-4089-9E19-63C4594F5B16}"/>
              </a:ext>
            </a:extLst>
          </p:cNvPr>
          <p:cNvSpPr/>
          <p:nvPr/>
        </p:nvSpPr>
        <p:spPr>
          <a:xfrm>
            <a:off x="3222047" y="3856399"/>
            <a:ext cx="1910344" cy="5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Take the Quiz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63308-5E52-4FE7-9201-917B25F1DF84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DC062-4AFA-4B16-BBA4-517D800D73D2}"/>
              </a:ext>
            </a:extLst>
          </p:cNvPr>
          <p:cNvSpPr txBox="1"/>
          <p:nvPr/>
        </p:nvSpPr>
        <p:spPr>
          <a:xfrm>
            <a:off x="9230366" y="1859187"/>
            <a:ext cx="2791176" cy="3693319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The next page is going to give students three options: take a quiz, Q &amp; A, or to study Concordia.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D700"/>
                </a:solidFill>
                <a:ea typeface="+mn-lt"/>
                <a:cs typeface="+mn-lt"/>
              </a:rPr>
              <a:t>Component Descriptions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06   Take the quiz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07 </a:t>
            </a:r>
            <a:r>
              <a:rPr lang="en-US">
                <a:solidFill>
                  <a:srgbClr val="FFD700"/>
                </a:solidFill>
                <a:cs typeface="Calibri"/>
              </a:rPr>
              <a:t>  Study Concordia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08 </a:t>
            </a:r>
            <a:r>
              <a:rPr lang="en-US">
                <a:solidFill>
                  <a:srgbClr val="FFD700"/>
                </a:solidFill>
                <a:cs typeface="Calibri"/>
              </a:rPr>
              <a:t>  Common Q  &amp; A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09  Back Button</a:t>
            </a:r>
          </a:p>
          <a:p>
            <a:pPr algn="just"/>
            <a:endParaRPr lang="en-US">
              <a:solidFill>
                <a:srgbClr val="FFD700"/>
              </a:solidFill>
              <a:ea typeface="+mn-lt"/>
              <a:cs typeface="+mn-lt"/>
            </a:endParaRPr>
          </a:p>
        </p:txBody>
      </p:sp>
      <p:pic>
        <p:nvPicPr>
          <p:cNvPr id="13" name="Graphic 13" descr="Rewind outline">
            <a:extLst>
              <a:ext uri="{FF2B5EF4-FFF2-40B4-BE49-F238E27FC236}">
                <a16:creationId xmlns:a16="http://schemas.microsoft.com/office/drawing/2014/main" id="{2BC1DBA1-6892-4BFB-BFA5-D41E2AED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0447" y="2870948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F06804E5B90B498F551341F739D6E0" ma:contentTypeVersion="7" ma:contentTypeDescription="Create a new document." ma:contentTypeScope="" ma:versionID="6e2025bce57425b7d7f7310ffd51659e">
  <xsd:schema xmlns:xsd="http://www.w3.org/2001/XMLSchema" xmlns:xs="http://www.w3.org/2001/XMLSchema" xmlns:p="http://schemas.microsoft.com/office/2006/metadata/properties" xmlns:ns3="2bf9b580-7d46-460b-8205-f81e41924fed" xmlns:ns4="fe299c68-ac9a-4417-a0a9-54216382cecd" targetNamespace="http://schemas.microsoft.com/office/2006/metadata/properties" ma:root="true" ma:fieldsID="16dd02654f9925ce2c5910e9964699b6" ns3:_="" ns4:_="">
    <xsd:import namespace="2bf9b580-7d46-460b-8205-f81e41924fed"/>
    <xsd:import namespace="fe299c68-ac9a-4417-a0a9-54216382ce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9b580-7d46-460b-8205-f81e41924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99c68-ac9a-4417-a0a9-54216382c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20C635-A765-41A8-9A74-6856A97205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321851-C006-4840-B1F5-FB8489CD188E}">
  <ds:schemaRefs>
    <ds:schemaRef ds:uri="2bf9b580-7d46-460b-8205-f81e41924fed"/>
    <ds:schemaRef ds:uri="fe299c68-ac9a-4417-a0a9-54216382ce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8BD30D8-7F7C-4390-AF46-BD614289064E}">
  <ds:schemaRefs>
    <ds:schemaRef ds:uri="2bf9b580-7d46-460b-8205-f81e41924fed"/>
    <ds:schemaRef ds:uri="fe299c68-ac9a-4417-a0a9-54216382ce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1099</Words>
  <Application>Microsoft Macintosh PowerPoint</Application>
  <PresentationFormat>Widescreen</PresentationFormat>
  <Paragraphs>237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Segni Tulu Jr</dc:creator>
  <cp:lastModifiedBy>Ye Yint Win</cp:lastModifiedBy>
  <cp:revision>794</cp:revision>
  <dcterms:created xsi:type="dcterms:W3CDTF">2022-02-22T21:18:46Z</dcterms:created>
  <dcterms:modified xsi:type="dcterms:W3CDTF">2022-04-28T21:49:47Z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0x0101008FF06804E5B90B498F551341F739D6E0</vt:lpwstr>
  </property>
</Properties>
</file>